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5" r:id="rId7"/>
    <p:sldId id="260" r:id="rId8"/>
    <p:sldId id="261" r:id="rId9"/>
    <p:sldId id="262" r:id="rId10"/>
    <p:sldId id="266" r:id="rId11"/>
    <p:sldId id="263" r:id="rId12"/>
    <p:sldId id="264" r:id="rId13"/>
    <p:sldId id="267" r:id="rId14"/>
    <p:sldId id="268" r:id="rId15"/>
    <p:sldId id="269" r:id="rId16"/>
    <p:sldId id="270" r:id="rId17"/>
    <p:sldId id="271" r:id="rId18"/>
  </p:sldIdLst>
  <p:sldSz cx="14630400" cy="8229600"/>
  <p:notesSz cx="8229600" cy="14630400"/>
  <p:embeddedFontLst>
    <p:embeddedFont>
      <p:font typeface="Host Grotesk Medium" panose="020B0604020202020204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53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3780" y="14783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AI-Based Control &amp; Optimization for Smart Freezer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733780" y="3944898"/>
            <a:ext cx="7556421" cy="1700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Intelligent monitoring, control, and optimization of freezer systems using real-time sensor data combined with machine learning. Focuses on </a:t>
            </a: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fault detection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 control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operation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733780" y="5900738"/>
            <a:ext cx="7556421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message:</a:t>
            </a:r>
            <a:r>
              <a:rPr lang="en-US" sz="2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system transforms a traditional freezer into an intelligent, self-aware control system.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E4410-EC5A-F1B2-8172-A683A12F1416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64E4AC-D2BA-C835-2089-9AF2FDBF8FDA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15" name="Picture 14" descr="A pink mini fridge with a bottle of water inside">
            <a:extLst>
              <a:ext uri="{FF2B5EF4-FFF2-40B4-BE49-F238E27FC236}">
                <a16:creationId xmlns:a16="http://schemas.microsoft.com/office/drawing/2014/main" id="{4AF1D14A-EE18-E436-DF84-373921B7E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3514"/>
            <a:ext cx="5363737" cy="70004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1079421"/>
            <a:ext cx="4672846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Phase 3: Control Optimization Overview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21043" y="1483638"/>
            <a:ext cx="1258478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This phase moves from detection to </a:t>
            </a:r>
            <a:r>
              <a:rPr lang="en-US" sz="40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decision-making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721043" y="2436376"/>
            <a:ext cx="13188315" cy="772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outputs are combined with real-time system parameters. The goal is to convert </a:t>
            </a:r>
            <a:r>
              <a:rPr lang="en-US" sz="2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intelligence into actionable control decisions</a:t>
            </a:r>
            <a:r>
              <a:rPr lang="en-US" sz="2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Ensures efficient, safe, and reliable freezer performance.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721043" y="3543493"/>
            <a:ext cx="13188315" cy="3333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21043" y="3885724"/>
            <a:ext cx="3344585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Optimized Components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21043" y="4581049"/>
            <a:ext cx="6491168" cy="1181576"/>
          </a:xfrm>
          <a:prstGeom prst="roundRect">
            <a:avLst>
              <a:gd name="adj" fmla="val 73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34641" y="4794647"/>
            <a:ext cx="386560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Electronic Expansion Valve (EEV)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34641" y="5240060"/>
            <a:ext cx="60639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Position control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8189" y="4581049"/>
            <a:ext cx="6491168" cy="1181576"/>
          </a:xfrm>
          <a:prstGeom prst="roundRect">
            <a:avLst>
              <a:gd name="adj" fmla="val 73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1787" y="479464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Compressor Speed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631787" y="5240060"/>
            <a:ext cx="60639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(RPM)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1043" y="5968603"/>
            <a:ext cx="6491168" cy="1181576"/>
          </a:xfrm>
          <a:prstGeom prst="roundRect">
            <a:avLst>
              <a:gd name="adj" fmla="val 73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4641" y="6182201"/>
            <a:ext cx="260818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Condenser Fan Speed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34641" y="6627614"/>
            <a:ext cx="60639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(RPM)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8189" y="5968603"/>
            <a:ext cx="6491168" cy="1181576"/>
          </a:xfrm>
          <a:prstGeom prst="roundRect">
            <a:avLst>
              <a:gd name="adj" fmla="val 732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31787" y="6182201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Operational State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31787" y="6627614"/>
            <a:ext cx="606397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/ OFF / Alert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C6BD26-94AF-1F8E-A12E-B48A92D1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78" y="0"/>
            <a:ext cx="6801322" cy="822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B0FDE-BD0D-0EEB-8938-99C1C75E9D04}"/>
              </a:ext>
            </a:extLst>
          </p:cNvPr>
          <p:cNvSpPr txBox="1"/>
          <p:nvPr/>
        </p:nvSpPr>
        <p:spPr>
          <a:xfrm>
            <a:off x="7493620" y="1187594"/>
            <a:ext cx="73152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Control Optimization Flow – Explanation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Sensor data captures the real-time operating condition of the freezer.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Feature processing prepares raw data for control and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Superheat is calculated as a key derived parameter for refrigeration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Isolation Forest analyzes system behavior and detects abnormal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System health is classified as normal or abnormal.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Control logic optimizes EEV position, compressor speed, and fan speed.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Final ON/OFF decisions and alerts ensure safe and efficient operation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4564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 screen">
            <a:extLst>
              <a:ext uri="{FF2B5EF4-FFF2-40B4-BE49-F238E27FC236}">
                <a16:creationId xmlns:a16="http://schemas.microsoft.com/office/drawing/2014/main" id="{BAE7D26E-CA6C-A279-B5AD-0E1CFC66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4" y="0"/>
            <a:ext cx="4516243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CF99C-6703-C5EA-A6BD-1EABCF613AF6}"/>
              </a:ext>
            </a:extLst>
          </p:cNvPr>
          <p:cNvSpPr txBox="1"/>
          <p:nvPr/>
        </p:nvSpPr>
        <p:spPr>
          <a:xfrm>
            <a:off x="5742877" y="170810"/>
            <a:ext cx="9155152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/>
              <a:t>ML-Based Control Optimization Flow – Explanation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Sensor inputs capture real-time thermal, mechanical, and electrical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Feature processing prepares the data for reliable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Superheat is derived to represent refrigeration cycle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Isolation Forest evaluates system behavior and detects anomalies.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The system health state is classified as normal or abnormal.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Control logic computes optimal EEV steps, fan RPM, and compressor RPM.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ON/OFF decisions ensure safe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Alerts and recommendations support timely corrective action.</a:t>
            </a:r>
          </a:p>
        </p:txBody>
      </p:sp>
    </p:spTree>
    <p:extLst>
      <p:ext uri="{BB962C8B-B14F-4D97-AF65-F5344CB8AC3E}">
        <p14:creationId xmlns:p14="http://schemas.microsoft.com/office/powerpoint/2010/main" val="89730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7BF1F4E1-49E7-3F5A-5FE2-FF3F6CB4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303" y="680181"/>
            <a:ext cx="9376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Machine Learning and Control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05303" y="20329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ML Model Used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905303" y="2685063"/>
            <a:ext cx="6244709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Isolation Forest (Unsupervised Learning)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05303" y="3337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Isolation Forest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05303" y="39181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labeled fault data is required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05303" y="433765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Learns normal freezer operating behavior automatically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05303" y="47571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deviations at an early stage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05303" y="5324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ML Output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05303" y="590522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state: Normal or Abnormal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05303" y="632468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Severity of deviation from normal behavior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11034" y="25771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Control Logic Role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711034" y="322929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output provides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direct commands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11034" y="364875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logic computes actuator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11034" y="406821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overload, instability, and component damage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711034" y="4663524"/>
            <a:ext cx="6244709" cy="1281232"/>
          </a:xfrm>
          <a:prstGeom prst="roundRect">
            <a:avLst>
              <a:gd name="adj" fmla="val 7436"/>
            </a:avLst>
          </a:prstGeom>
          <a:solidFill>
            <a:srgbClr val="C6E4EB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48" y="4992375"/>
            <a:ext cx="283488" cy="2268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8448150" y="4947012"/>
            <a:ext cx="528077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line: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"ML informs control; control decides action."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1635" y="723424"/>
            <a:ext cx="367474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Phase 4: YOLO-Based Inventory</a:t>
            </a:r>
            <a:endParaRPr lang="en-US" sz="1950" dirty="0"/>
          </a:p>
        </p:txBody>
      </p:sp>
      <p:sp>
        <p:nvSpPr>
          <p:cNvPr id="4" name="Text 1"/>
          <p:cNvSpPr/>
          <p:nvPr/>
        </p:nvSpPr>
        <p:spPr>
          <a:xfrm>
            <a:off x="701635" y="1116806"/>
            <a:ext cx="5180409" cy="1879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Vision-Based Inventory Monitoring using YOLO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01635" y="3076099"/>
            <a:ext cx="3006923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Objective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01635" y="3752612"/>
            <a:ext cx="518040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inventory monitoring inside the freezer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1635" y="4123492"/>
            <a:ext cx="518040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Eliminate manual inspection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1635" y="4494371"/>
            <a:ext cx="518040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real-time stock awareness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1635" y="5095756"/>
            <a:ext cx="3006923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ML Model Used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01635" y="5772269"/>
            <a:ext cx="5180409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YOLOv8 (Real-Time Object Detection)</a:t>
            </a:r>
            <a:endParaRPr lang="en-US" sz="1950" dirty="0"/>
          </a:p>
        </p:txBody>
      </p:sp>
      <p:sp>
        <p:nvSpPr>
          <p:cNvPr id="11" name="Shape 8"/>
          <p:cNvSpPr/>
          <p:nvPr/>
        </p:nvSpPr>
        <p:spPr>
          <a:xfrm>
            <a:off x="701635" y="6373654"/>
            <a:ext cx="5180409" cy="1132403"/>
          </a:xfrm>
          <a:prstGeom prst="roundRect">
            <a:avLst>
              <a:gd name="adj" fmla="val 7435"/>
            </a:avLst>
          </a:prstGeom>
          <a:solidFill>
            <a:srgbClr val="C6E4EB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18" y="6662023"/>
            <a:ext cx="250507" cy="20038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352907" y="6624042"/>
            <a:ext cx="4328755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idea:</a:t>
            </a:r>
            <a:r>
              <a:rPr lang="en-US" sz="15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"Vision replaces manual inventory checking."</a:t>
            </a:r>
            <a:endParaRPr lang="en-US" sz="1550" dirty="0"/>
          </a:p>
        </p:txBody>
      </p:sp>
      <p:pic>
        <p:nvPicPr>
          <p:cNvPr id="15" name="Picture 14" descr="A diagram of a diagram">
            <a:extLst>
              <a:ext uri="{FF2B5EF4-FFF2-40B4-BE49-F238E27FC236}">
                <a16:creationId xmlns:a16="http://schemas.microsoft.com/office/drawing/2014/main" id="{FC35D3E4-42A9-8B3F-97A4-13F2B5D6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70" y="8692"/>
            <a:ext cx="508478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253" y="541496"/>
            <a:ext cx="8072199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YOLO Logic and Design Justification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9253" y="1235512"/>
            <a:ext cx="13251894" cy="984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YOLO detects objects in real time</a:t>
            </a: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, and logical mapping converts detections into inventory units.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689253" y="2515553"/>
            <a:ext cx="1325189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continuously captures freezer images. YOLO detects objects in real time. Logical mapping converts detections into inventory units. Inventory count is integrated into the IoT system.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689253" y="3574080"/>
            <a:ext cx="13251894" cy="32147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89253" y="3901559"/>
            <a:ext cx="3357324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Important Design Choice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689253" y="4566166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3" y="4877872"/>
            <a:ext cx="4286012" cy="228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89253" y="5022056"/>
            <a:ext cx="349912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Pretrained YOLO model is used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172194" y="4566166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194" y="4877872"/>
            <a:ext cx="4286012" cy="2286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172194" y="5022056"/>
            <a:ext cx="428601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Ice-cream class not present in default dataset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9655135" y="4566166"/>
            <a:ext cx="196929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135" y="4877872"/>
            <a:ext cx="4286012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55135" y="5022056"/>
            <a:ext cx="4286012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Container-like objects mapped as ice-cream units</a:t>
            </a:r>
            <a:endParaRPr lang="en-US" sz="1900" dirty="0"/>
          </a:p>
        </p:txBody>
      </p:sp>
      <p:pic>
        <p:nvPicPr>
          <p:cNvPr id="21" name="Picture 2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52311B-931A-841A-E197-FA89BF4B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50" y="5758933"/>
            <a:ext cx="13972478" cy="24673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05B18-5459-294F-BF02-ED3B4349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663" y="45468"/>
            <a:ext cx="14675005" cy="81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7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706656-062D-AE8F-B46F-8AEC3E43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395282"/>
            <a:ext cx="10028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Control &amp; Optimization Is Needed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86170" y="16710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 Context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86170" y="2323142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Freezer operation is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and non-linear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286737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 varies with load and door usage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170" y="3286834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Compressor stress changes gradually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6170" y="3706291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conditions fluctuate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8156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Usage patterns are unpredictable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1901" y="1671037"/>
            <a:ext cx="50161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Limitations of Traditional Control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1901" y="2368528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thresholds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1901" y="278798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Reactive fault handling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1901" y="320744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inefficiency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1901" y="362690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understanding of system behavior</a:t>
            </a:r>
            <a:endParaRPr lang="en-US" sz="1750" dirty="0"/>
          </a:p>
        </p:txBody>
      </p:sp>
      <p:pic>
        <p:nvPicPr>
          <p:cNvPr id="19" name="Picture 18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92663CA3-B916-01EF-90A3-30473FA3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2539"/>
            <a:ext cx="14630400" cy="39670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534591"/>
            <a:ext cx="7763947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Overall Control &amp; Data Architecture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133" y="1218486"/>
            <a:ext cx="3820954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Layered System Architecture</a:t>
            </a:r>
            <a:endParaRPr lang="en-US" sz="2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1873329"/>
            <a:ext cx="970240" cy="11643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43326" y="2067282"/>
            <a:ext cx="246435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Acquisition Layer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43326" y="2486739"/>
            <a:ext cx="1210794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Sensing physical parameters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3037642"/>
            <a:ext cx="970240" cy="11643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43326" y="3231594"/>
            <a:ext cx="2457331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Processing Layer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843326" y="3651052"/>
            <a:ext cx="1210794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Aggregation and formatting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4201954"/>
            <a:ext cx="970240" cy="11643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43326" y="4395907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AI Analysis Layer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843326" y="4815364"/>
            <a:ext cx="1210794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 learning &amp; anomaly detection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5366266"/>
            <a:ext cx="970240" cy="11643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43326" y="5560219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Control Logic Layer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843326" y="5979676"/>
            <a:ext cx="1210794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 making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33" y="6530578"/>
            <a:ext cx="970240" cy="116431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43326" y="6724531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Alert &amp; Action Layer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1843326" y="7143988"/>
            <a:ext cx="12107942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interaction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879304-394C-AEFA-04B5-300308171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7033" y="992458"/>
            <a:ext cx="5993367" cy="7064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11750040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Phase 1:</a:t>
            </a:r>
            <a:r>
              <a:rPr lang="en-US" sz="4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Data Acquisition (Control Foundation)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849755"/>
            <a:ext cx="3313390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Purpose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73073" y="2484715"/>
            <a:ext cx="49103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accurate, continuous, real-time data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3073" y="2893219"/>
            <a:ext cx="49103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the foundation for AI-driven control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3073" y="3445312"/>
            <a:ext cx="3930491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This Phase Is Critical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73073" y="4080272"/>
            <a:ext cx="49103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decisions depend entirely on data quality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3073" y="4488775"/>
            <a:ext cx="4910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system awareness and responsiveness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6229945" y="1877378"/>
            <a:ext cx="3707011" cy="1685449"/>
          </a:xfrm>
          <a:prstGeom prst="roundRect">
            <a:avLst>
              <a:gd name="adj" fmla="val 550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26" y="2105858"/>
            <a:ext cx="662583" cy="662583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0592" y="2288024"/>
            <a:ext cx="298132" cy="2981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458426" y="298930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Temperature</a:t>
            </a:r>
            <a:endParaRPr lang="en-US" sz="2150" dirty="0"/>
          </a:p>
        </p:txBody>
      </p:sp>
      <p:sp>
        <p:nvSpPr>
          <p:cNvPr id="13" name="Shape 9"/>
          <p:cNvSpPr/>
          <p:nvPr/>
        </p:nvSpPr>
        <p:spPr>
          <a:xfrm>
            <a:off x="10157817" y="1877378"/>
            <a:ext cx="3707130" cy="1685449"/>
          </a:xfrm>
          <a:prstGeom prst="roundRect">
            <a:avLst>
              <a:gd name="adj" fmla="val 550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6298" y="2105858"/>
            <a:ext cx="662583" cy="662583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8464" y="2288024"/>
            <a:ext cx="298132" cy="2981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86298" y="298930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Humidity</a:t>
            </a:r>
            <a:endParaRPr lang="en-US" sz="2150" dirty="0"/>
          </a:p>
        </p:txBody>
      </p:sp>
      <p:sp>
        <p:nvSpPr>
          <p:cNvPr id="17" name="Shape 11"/>
          <p:cNvSpPr/>
          <p:nvPr/>
        </p:nvSpPr>
        <p:spPr>
          <a:xfrm>
            <a:off x="6229945" y="3783687"/>
            <a:ext cx="3707011" cy="1685449"/>
          </a:xfrm>
          <a:prstGeom prst="roundRect">
            <a:avLst>
              <a:gd name="adj" fmla="val 550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8426" y="4012168"/>
            <a:ext cx="662583" cy="662583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0592" y="4194334"/>
            <a:ext cx="298132" cy="29813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458426" y="489561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Door Status</a:t>
            </a:r>
            <a:endParaRPr lang="en-US" sz="2150" dirty="0"/>
          </a:p>
        </p:txBody>
      </p:sp>
      <p:sp>
        <p:nvSpPr>
          <p:cNvPr id="21" name="Shape 13"/>
          <p:cNvSpPr/>
          <p:nvPr/>
        </p:nvSpPr>
        <p:spPr>
          <a:xfrm>
            <a:off x="10157817" y="3783687"/>
            <a:ext cx="3707130" cy="1685449"/>
          </a:xfrm>
          <a:prstGeom prst="roundRect">
            <a:avLst>
              <a:gd name="adj" fmla="val 550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6298" y="4012168"/>
            <a:ext cx="662583" cy="662583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68464" y="4194334"/>
            <a:ext cx="298132" cy="298133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386298" y="489561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Vibration</a:t>
            </a:r>
            <a:endParaRPr lang="en-US" sz="2150" dirty="0"/>
          </a:p>
        </p:txBody>
      </p:sp>
      <p:sp>
        <p:nvSpPr>
          <p:cNvPr id="25" name="Shape 15"/>
          <p:cNvSpPr/>
          <p:nvPr/>
        </p:nvSpPr>
        <p:spPr>
          <a:xfrm>
            <a:off x="6229945" y="5689997"/>
            <a:ext cx="7635002" cy="1685449"/>
          </a:xfrm>
          <a:prstGeom prst="roundRect">
            <a:avLst>
              <a:gd name="adj" fmla="val 550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8426" y="5918478"/>
            <a:ext cx="662583" cy="662583"/>
          </a:xfrm>
          <a:prstGeom prst="rect">
            <a:avLst/>
          </a:prstGeom>
        </p:spPr>
      </p:pic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40592" y="6100643"/>
            <a:ext cx="298132" cy="298133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6458426" y="680192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 Consumption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screen with white text">
            <a:extLst>
              <a:ext uri="{FF2B5EF4-FFF2-40B4-BE49-F238E27FC236}">
                <a16:creationId xmlns:a16="http://schemas.microsoft.com/office/drawing/2014/main" id="{78CC9DED-9A94-7F8D-F76A-8DE32A656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182031"/>
            <a:ext cx="14407375" cy="60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6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538" y="59163"/>
            <a:ext cx="9957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Phase 2: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Machine Learning for Control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495538" y="1221570"/>
            <a:ext cx="4196358" cy="3615809"/>
          </a:xfrm>
          <a:prstGeom prst="roundRect">
            <a:avLst>
              <a:gd name="adj" fmla="val 263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6018" y="125205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3636" y="1418261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832" y="21593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ML Model Used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2832" y="2720686"/>
            <a:ext cx="3681770" cy="85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Isolation Forest (Unsupervised Learning)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918710" y="1221570"/>
            <a:ext cx="4196358" cy="3615809"/>
          </a:xfrm>
          <a:prstGeom prst="roundRect">
            <a:avLst>
              <a:gd name="adj" fmla="val 263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949190" y="125205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6808" y="1418261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76004" y="21593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Why This Model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5176004" y="2720686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labeled fault data required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176004" y="3140143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Learns normal freezer behavior automatically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176004" y="3899762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deviations instead of threshold violations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341881" y="1221570"/>
            <a:ext cx="4196358" cy="3615809"/>
          </a:xfrm>
          <a:prstGeom prst="roundRect">
            <a:avLst>
              <a:gd name="adj" fmla="val 263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372361" y="1252050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980" y="1418261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599175" y="21593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Input Features</a:t>
            </a:r>
            <a:endParaRPr lang="en-US" sz="2650" dirty="0"/>
          </a:p>
        </p:txBody>
      </p:sp>
      <p:sp>
        <p:nvSpPr>
          <p:cNvPr id="19" name="Text 14"/>
          <p:cNvSpPr/>
          <p:nvPr/>
        </p:nvSpPr>
        <p:spPr>
          <a:xfrm>
            <a:off x="9599175" y="2720686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599175" y="3140143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Vibration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599175" y="3559600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599175" y="3979058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Humidity</a:t>
            </a:r>
            <a:endParaRPr lang="en-US" sz="17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9B3E07E-C2CB-85BE-F0C3-3BA7C78EC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503241"/>
            <a:ext cx="14630400" cy="21130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0202" y="2876907"/>
            <a:ext cx="9050179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How Isolation Forest Works (Control View)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202" y="3937873"/>
            <a:ext cx="377106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Control-Oriented Explanation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60202" y="4503777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2" y="4801433"/>
            <a:ext cx="7113270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0202" y="4941451"/>
            <a:ext cx="410075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Normal behavior forms dense clusters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60202" y="5566291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2" y="5843111"/>
            <a:ext cx="711327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0202" y="6003965"/>
            <a:ext cx="38798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Abnormal behavior is isolated faster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60202" y="6628805"/>
            <a:ext cx="18859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2" y="6886813"/>
            <a:ext cx="7113270" cy="228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0202" y="7066478"/>
            <a:ext cx="436209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Output is a </a:t>
            </a:r>
            <a:r>
              <a:rPr lang="en-US" sz="18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severity score</a:t>
            </a: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, not just a flag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241387" y="3937873"/>
            <a:ext cx="282987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Control Advantage</a:t>
            </a:r>
            <a:endParaRPr lang="en-US" sz="2200" dirty="0"/>
          </a:p>
        </p:txBody>
      </p:sp>
      <p:sp>
        <p:nvSpPr>
          <p:cNvPr id="15" name="Shape 9"/>
          <p:cNvSpPr/>
          <p:nvPr/>
        </p:nvSpPr>
        <p:spPr>
          <a:xfrm>
            <a:off x="8241387" y="4558189"/>
            <a:ext cx="5736312" cy="705922"/>
          </a:xfrm>
          <a:prstGeom prst="roundRect">
            <a:avLst>
              <a:gd name="adj" fmla="val 1122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8452842" y="4715232"/>
            <a:ext cx="531340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graded response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8241387" y="5452705"/>
            <a:ext cx="5736312" cy="705922"/>
          </a:xfrm>
          <a:prstGeom prst="roundRect">
            <a:avLst>
              <a:gd name="adj" fmla="val 1122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8452842" y="5609749"/>
            <a:ext cx="531340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early intervention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8241387" y="6347222"/>
            <a:ext cx="5736312" cy="705922"/>
          </a:xfrm>
          <a:prstGeom prst="roundRect">
            <a:avLst>
              <a:gd name="adj" fmla="val 11225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8452842" y="6504265"/>
            <a:ext cx="531340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Avoids binary on/off control</a:t>
            </a:r>
            <a:endParaRPr lang="en-US" sz="1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637D3A-9204-75FF-994D-D7B315226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971"/>
            <a:ext cx="14630400" cy="23160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974" y="182218"/>
            <a:ext cx="6711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We Found Using 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4974" y="981722"/>
            <a:ext cx="435649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Observed System Behaviors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974" y="1747175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95437" y="1881835"/>
            <a:ext cx="298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Early Temperature Rise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95437" y="2372253"/>
            <a:ext cx="55291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temperature rise before threshold breach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08068" y="1747175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8532" y="1881835"/>
            <a:ext cx="3427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Gradual Vibration Increase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258532" y="2372253"/>
            <a:ext cx="55292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Gradual vibration increase indicating compressor stress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974" y="350620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95437" y="3640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 Anomalies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95437" y="4131283"/>
            <a:ext cx="55291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anomalies indicating overload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8068" y="3506205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58532" y="3640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Humidity Irregularities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258532" y="4131283"/>
            <a:ext cx="55292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Humidity irregularities linked to door usage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A2C28F-1323-930D-05B3-6CE0A864D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622" y="4812693"/>
            <a:ext cx="14630400" cy="30377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778</Words>
  <Application>Microsoft Office PowerPoint</Application>
  <PresentationFormat>Custom</PresentationFormat>
  <Paragraphs>147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Roboto</vt:lpstr>
      <vt:lpstr>Host Grotesk Light</vt:lpstr>
      <vt:lpstr>Arial</vt:lpstr>
      <vt:lpstr>Host Grotesk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Vinay Karthik G</dc:creator>
  <cp:lastModifiedBy>Vinay Karthik G</cp:lastModifiedBy>
  <cp:revision>2</cp:revision>
  <dcterms:created xsi:type="dcterms:W3CDTF">2025-12-19T16:58:58Z</dcterms:created>
  <dcterms:modified xsi:type="dcterms:W3CDTF">2025-12-20T12:08:59Z</dcterms:modified>
</cp:coreProperties>
</file>